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58" r:id="rId3"/>
    <p:sldId id="257" r:id="rId4"/>
    <p:sldId id="260" r:id="rId5"/>
    <p:sldId id="261" r:id="rId6"/>
    <p:sldId id="262" r:id="rId7"/>
    <p:sldId id="263" r:id="rId8"/>
    <p:sldId id="25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47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BE45B1-096B-4931-A6CC-ADC0A32D8DAF}"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F044CA-41C5-4330-BCB7-06C6FF7E1E3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BE45B1-096B-4931-A6CC-ADC0A32D8DAF}"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F044CA-41C5-4330-BCB7-06C6FF7E1E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BE45B1-096B-4931-A6CC-ADC0A32D8DAF}"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F044CA-41C5-4330-BCB7-06C6FF7E1E3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BE45B1-096B-4931-A6CC-ADC0A32D8DAF}"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F044CA-41C5-4330-BCB7-06C6FF7E1E3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BE45B1-096B-4931-A6CC-ADC0A32D8DAF}"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F044CA-41C5-4330-BCB7-06C6FF7E1E3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BE45B1-096B-4931-A6CC-ADC0A32D8DAF}" type="datetimeFigureOut">
              <a:rPr lang="en-US" smtClean="0"/>
              <a:pPr/>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F044CA-41C5-4330-BCB7-06C6FF7E1E3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BE45B1-096B-4931-A6CC-ADC0A32D8DAF}" type="datetimeFigureOut">
              <a:rPr lang="en-US" smtClean="0"/>
              <a:pPr/>
              <a:t>6/9/2011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F044CA-41C5-4330-BCB7-06C6FF7E1E3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BE45B1-096B-4931-A6CC-ADC0A32D8DAF}" type="datetimeFigureOut">
              <a:rPr lang="en-US" smtClean="0"/>
              <a:pPr/>
              <a:t>6/9/2011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F044CA-41C5-4330-BCB7-06C6FF7E1E3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BE45B1-096B-4931-A6CC-ADC0A32D8DAF}" type="datetimeFigureOut">
              <a:rPr lang="en-US" smtClean="0"/>
              <a:pPr/>
              <a:t>6/9/2011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F044CA-41C5-4330-BCB7-06C6FF7E1E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BE45B1-096B-4931-A6CC-ADC0A32D8DAF}" type="datetimeFigureOut">
              <a:rPr lang="en-US" smtClean="0"/>
              <a:pPr/>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F044CA-41C5-4330-BCB7-06C6FF7E1E3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BE45B1-096B-4931-A6CC-ADC0A32D8DAF}" type="datetimeFigureOut">
              <a:rPr lang="en-US" smtClean="0"/>
              <a:pPr/>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F044CA-41C5-4330-BCB7-06C6FF7E1E3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BE45B1-096B-4931-A6CC-ADC0A32D8DAF}" type="datetimeFigureOut">
              <a:rPr lang="en-US" smtClean="0"/>
              <a:pPr/>
              <a:t>6/9/2011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F044CA-41C5-4330-BCB7-06C6FF7E1E3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American Civil War</a:t>
            </a:r>
            <a:endParaRPr lang="en-US" dirty="0"/>
          </a:p>
        </p:txBody>
      </p:sp>
      <p:sp>
        <p:nvSpPr>
          <p:cNvPr id="7" name="Content Placeholder 6"/>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vfile.pvasd.pennsvalley.org\users\Students\15cwallingford\My Documents\My Pictures\imagesCAVDGPNN.jpg"/>
          <p:cNvPicPr>
            <a:picLocks noChangeAspect="1" noChangeArrowheads="1"/>
          </p:cNvPicPr>
          <p:nvPr/>
        </p:nvPicPr>
        <p:blipFill>
          <a:blip r:embed="rId2" cstate="print"/>
          <a:srcRect/>
          <a:stretch>
            <a:fillRect/>
          </a:stretch>
        </p:blipFill>
        <p:spPr bwMode="auto">
          <a:xfrm>
            <a:off x="0" y="0"/>
            <a:ext cx="9144000" cy="6857999"/>
          </a:xfrm>
          <a:prstGeom prst="rect">
            <a:avLst/>
          </a:prstGeom>
          <a:noFill/>
        </p:spPr>
      </p:pic>
      <p:sp>
        <p:nvSpPr>
          <p:cNvPr id="2" name="Title 1"/>
          <p:cNvSpPr>
            <a:spLocks noGrp="1"/>
          </p:cNvSpPr>
          <p:nvPr>
            <p:ph type="title"/>
          </p:nvPr>
        </p:nvSpPr>
        <p:spPr/>
        <p:txBody>
          <a:bodyPr/>
          <a:lstStyle/>
          <a:p>
            <a:r>
              <a:rPr lang="en-US" dirty="0" smtClean="0"/>
              <a:t>Battle of Fort Sumter </a:t>
            </a:r>
            <a:endParaRPr lang="en-US" dirty="0"/>
          </a:p>
        </p:txBody>
      </p:sp>
      <p:sp>
        <p:nvSpPr>
          <p:cNvPr id="3" name="Content Placeholder 2"/>
          <p:cNvSpPr>
            <a:spLocks noGrp="1"/>
          </p:cNvSpPr>
          <p:nvPr>
            <p:ph idx="1"/>
          </p:nvPr>
        </p:nvSpPr>
        <p:spPr/>
        <p:txBody>
          <a:bodyPr>
            <a:normAutofit/>
          </a:bodyPr>
          <a:lstStyle/>
          <a:p>
            <a:r>
              <a:rPr lang="en-US" sz="1600" dirty="0" smtClean="0"/>
              <a:t>Battle of Fort Sumter lasted from 3:25 AM on April 12, 1861 to April 13 at around 10:30 PM when the Union soldiers surrendered</a:t>
            </a:r>
          </a:p>
          <a:p>
            <a:r>
              <a:rPr lang="en-US" sz="1600" dirty="0" smtClean="0"/>
              <a:t>There were no casualties in the battle but the Civil War had begun</a:t>
            </a:r>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r>
              <a:rPr lang="en-US" sz="1600" dirty="0" smtClean="0"/>
              <a:t>Background: rebel forces shell Sumter</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vfile.pvasd.pennsvalley.org\users\Students\15cwallingford\My Documents\My Pictures\cw.jpg"/>
          <p:cNvPicPr>
            <a:picLocks noChangeAspect="1" noChangeArrowheads="1"/>
          </p:cNvPicPr>
          <p:nvPr/>
        </p:nvPicPr>
        <p:blipFill>
          <a:blip r:embed="rId2" cstate="print"/>
          <a:srcRect/>
          <a:stretch>
            <a:fillRect/>
          </a:stretch>
        </p:blipFill>
        <p:spPr bwMode="auto">
          <a:xfrm>
            <a:off x="4724400" y="3886200"/>
            <a:ext cx="3962400" cy="2971800"/>
          </a:xfrm>
          <a:prstGeom prst="rect">
            <a:avLst/>
          </a:prstGeom>
          <a:noFill/>
        </p:spPr>
      </p:pic>
      <p:sp>
        <p:nvSpPr>
          <p:cNvPr id="2" name="Title 1"/>
          <p:cNvSpPr>
            <a:spLocks noGrp="1"/>
          </p:cNvSpPr>
          <p:nvPr>
            <p:ph type="title"/>
          </p:nvPr>
        </p:nvSpPr>
        <p:spPr/>
        <p:txBody>
          <a:bodyPr/>
          <a:lstStyle/>
          <a:p>
            <a:r>
              <a:rPr lang="en-US" dirty="0" smtClean="0"/>
              <a:t>Irvin McDowell and First Manassas</a:t>
            </a:r>
            <a:endParaRPr lang="en-US" dirty="0"/>
          </a:p>
        </p:txBody>
      </p:sp>
      <p:sp>
        <p:nvSpPr>
          <p:cNvPr id="3" name="Content Placeholder 2"/>
          <p:cNvSpPr>
            <a:spLocks noGrp="1"/>
          </p:cNvSpPr>
          <p:nvPr>
            <p:ph idx="1"/>
          </p:nvPr>
        </p:nvSpPr>
        <p:spPr/>
        <p:txBody>
          <a:bodyPr/>
          <a:lstStyle/>
          <a:p>
            <a:r>
              <a:rPr lang="en-US" sz="1600" dirty="0" smtClean="0"/>
              <a:t>Following the Battle of Fort Sumter President Lincoln called for 75,000 volunteers to crush the rebellion </a:t>
            </a:r>
          </a:p>
          <a:p>
            <a:r>
              <a:rPr lang="en-US" sz="1600" dirty="0" smtClean="0"/>
              <a:t>In 1861 Irvin McDowell is appointed head of the Union Army</a:t>
            </a:r>
          </a:p>
          <a:p>
            <a:r>
              <a:rPr lang="en-US" sz="1600" dirty="0" smtClean="0"/>
              <a:t>With little training the troops left Washington to invade the south</a:t>
            </a:r>
          </a:p>
          <a:p>
            <a:r>
              <a:rPr lang="en-US" sz="1600" dirty="0" smtClean="0"/>
              <a:t>The Confederate forces fled during the battle but were rallied by a young general named Tomas Jackson</a:t>
            </a:r>
          </a:p>
          <a:p>
            <a:r>
              <a:rPr lang="en-US" sz="1600" dirty="0" smtClean="0"/>
              <a:t>Union soldiers dropped their guns and fled all the way to Washington</a:t>
            </a:r>
          </a:p>
          <a:p>
            <a:r>
              <a:rPr lang="en-US" sz="1600" dirty="0" smtClean="0"/>
              <a:t>Four days later McDowell is relieved by George McClellan</a:t>
            </a:r>
          </a:p>
          <a:p>
            <a:pPr>
              <a:buNone/>
            </a:pPr>
            <a:endParaRPr lang="en-US" sz="1600" dirty="0" smtClean="0"/>
          </a:p>
          <a:p>
            <a:pPr>
              <a:buNone/>
            </a:pPr>
            <a:endParaRPr lang="en-US" sz="1600" dirty="0" smtClean="0"/>
          </a:p>
          <a:p>
            <a:pPr>
              <a:buNone/>
            </a:pPr>
            <a:endParaRPr lang="en-US" sz="1600" dirty="0" smtClean="0"/>
          </a:p>
          <a:p>
            <a:endParaRPr lang="en-US" dirty="0"/>
          </a:p>
        </p:txBody>
      </p:sp>
      <p:pic>
        <p:nvPicPr>
          <p:cNvPr id="2051" name="Picture 3" descr="\\pvfile.pvasd.pennsvalley.org\users\Students\15cwallingford\My Documents\My Pictures\untitled.bmp"/>
          <p:cNvPicPr>
            <a:picLocks noChangeAspect="1" noChangeArrowheads="1"/>
          </p:cNvPicPr>
          <p:nvPr/>
        </p:nvPicPr>
        <p:blipFill>
          <a:blip r:embed="rId3" cstate="print"/>
          <a:srcRect/>
          <a:stretch>
            <a:fillRect/>
          </a:stretch>
        </p:blipFill>
        <p:spPr bwMode="auto">
          <a:xfrm>
            <a:off x="838200" y="4186094"/>
            <a:ext cx="3048000" cy="220518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vfile.pvasd.pennsvalley.org\users\Students\15cwallingford\My Documents\My Pictures\images.jpg"/>
          <p:cNvPicPr>
            <a:picLocks noChangeAspect="1" noChangeArrowheads="1"/>
          </p:cNvPicPr>
          <p:nvPr/>
        </p:nvPicPr>
        <p:blipFill>
          <a:blip r:embed="rId2" cstate="print"/>
          <a:srcRect/>
          <a:stretch>
            <a:fillRect/>
          </a:stretch>
        </p:blipFill>
        <p:spPr bwMode="auto">
          <a:xfrm>
            <a:off x="0" y="1"/>
            <a:ext cx="9085729" cy="6858000"/>
          </a:xfrm>
          <a:prstGeom prst="rect">
            <a:avLst/>
          </a:prstGeom>
          <a:noFill/>
        </p:spPr>
      </p:pic>
      <p:sp>
        <p:nvSpPr>
          <p:cNvPr id="2" name="Title 1"/>
          <p:cNvSpPr>
            <a:spLocks noGrp="1"/>
          </p:cNvSpPr>
          <p:nvPr>
            <p:ph type="title"/>
          </p:nvPr>
        </p:nvSpPr>
        <p:spPr/>
        <p:txBody>
          <a:bodyPr/>
          <a:lstStyle/>
          <a:p>
            <a:r>
              <a:rPr lang="en-US" dirty="0" smtClean="0">
                <a:solidFill>
                  <a:schemeClr val="bg1"/>
                </a:solidFill>
              </a:rPr>
              <a:t>Battle of Shiloh</a:t>
            </a:r>
            <a:endParaRPr lang="en-US" dirty="0">
              <a:solidFill>
                <a:schemeClr val="bg1"/>
              </a:solidFill>
            </a:endParaRPr>
          </a:p>
        </p:txBody>
      </p:sp>
      <p:sp>
        <p:nvSpPr>
          <p:cNvPr id="3" name="Content Placeholder 2"/>
          <p:cNvSpPr>
            <a:spLocks noGrp="1"/>
          </p:cNvSpPr>
          <p:nvPr>
            <p:ph idx="1"/>
          </p:nvPr>
        </p:nvSpPr>
        <p:spPr/>
        <p:txBody>
          <a:bodyPr>
            <a:normAutofit/>
          </a:bodyPr>
          <a:lstStyle/>
          <a:p>
            <a:r>
              <a:rPr lang="en-US" sz="1600" dirty="0" smtClean="0">
                <a:solidFill>
                  <a:srgbClr val="000066"/>
                </a:solidFill>
              </a:rPr>
              <a:t>Lasted April 6 through April 7 1862</a:t>
            </a:r>
          </a:p>
          <a:p>
            <a:r>
              <a:rPr lang="en-US" sz="1800" dirty="0" smtClean="0">
                <a:solidFill>
                  <a:srgbClr val="000066"/>
                </a:solidFill>
              </a:rPr>
              <a:t>The generals were Ulysses Sam Grant for the Union Army and Albert Sidney Johnson and General P.G.T Beauregard for the south</a:t>
            </a:r>
            <a:endParaRPr lang="en-US" sz="1800" dirty="0">
              <a:solidFill>
                <a:srgbClr val="000066"/>
              </a:solidFill>
            </a:endParaRPr>
          </a:p>
          <a:p>
            <a:r>
              <a:rPr lang="en-US" sz="1800" dirty="0" smtClean="0">
                <a:solidFill>
                  <a:srgbClr val="000066"/>
                </a:solidFill>
              </a:rPr>
              <a:t>Battle ended in a technical Union victory but with over 13,000 casualties for the </a:t>
            </a:r>
            <a:r>
              <a:rPr lang="en-US" sz="1800" dirty="0" smtClean="0"/>
              <a:t>North and over 10,000 for the South it was a bloody draw</a:t>
            </a:r>
          </a:p>
          <a:p>
            <a:r>
              <a:rPr lang="en-US" sz="1800" dirty="0" smtClean="0"/>
              <a:t>This battle had a large toll on the South both in men killed and General Johnson was hit with a stray bullet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pvfile.pvasd.pennsvalley.org\users\Students\15cwallingford\My Documents\My Pictures\untitled.bmp"/>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Title 1"/>
          <p:cNvSpPr>
            <a:spLocks noGrp="1"/>
          </p:cNvSpPr>
          <p:nvPr>
            <p:ph type="title"/>
          </p:nvPr>
        </p:nvSpPr>
        <p:spPr/>
        <p:txBody>
          <a:bodyPr/>
          <a:lstStyle/>
          <a:p>
            <a:r>
              <a:rPr lang="en-US" dirty="0" smtClean="0"/>
              <a:t>Gettysburg</a:t>
            </a:r>
            <a:endParaRPr lang="en-US" dirty="0"/>
          </a:p>
        </p:txBody>
      </p:sp>
      <p:sp>
        <p:nvSpPr>
          <p:cNvPr id="3" name="Content Placeholder 2"/>
          <p:cNvSpPr>
            <a:spLocks noGrp="1"/>
          </p:cNvSpPr>
          <p:nvPr>
            <p:ph idx="1"/>
          </p:nvPr>
        </p:nvSpPr>
        <p:spPr/>
        <p:txBody>
          <a:bodyPr>
            <a:noAutofit/>
          </a:bodyPr>
          <a:lstStyle/>
          <a:p>
            <a:r>
              <a:rPr lang="en-US" sz="1800" dirty="0" smtClean="0">
                <a:solidFill>
                  <a:schemeClr val="bg1"/>
                </a:solidFill>
              </a:rPr>
              <a:t>After their victory at Chancellorsville Confederate general Robert E Lee took the army of Northern Virginia to invade the north.</a:t>
            </a:r>
          </a:p>
          <a:p>
            <a:r>
              <a:rPr lang="en-US" sz="1800" dirty="0" smtClean="0">
                <a:solidFill>
                  <a:schemeClr val="bg1"/>
                </a:solidFill>
              </a:rPr>
              <a:t>Lee hoped that by defeating the Federal Army on northern soil the war would be over</a:t>
            </a:r>
          </a:p>
          <a:p>
            <a:r>
              <a:rPr lang="en-US" sz="1800" dirty="0" smtClean="0">
                <a:solidFill>
                  <a:schemeClr val="tx1">
                    <a:lumMod val="95000"/>
                  </a:schemeClr>
                </a:solidFill>
              </a:rPr>
              <a:t>Also by invading the North the Confederate soldiers would be able to plunder and take supplies from farms</a:t>
            </a:r>
          </a:p>
          <a:p>
            <a:r>
              <a:rPr lang="en-US" sz="1800" dirty="0" smtClean="0">
                <a:solidFill>
                  <a:schemeClr val="tx1">
                    <a:lumMod val="95000"/>
                  </a:schemeClr>
                </a:solidFill>
              </a:rPr>
              <a:t>The battle raged from July 1, 1863 to July 3</a:t>
            </a:r>
          </a:p>
          <a:p>
            <a:r>
              <a:rPr lang="en-US" sz="1800" dirty="0" smtClean="0">
                <a:solidFill>
                  <a:schemeClr val="tx1">
                    <a:lumMod val="95000"/>
                  </a:schemeClr>
                </a:solidFill>
              </a:rPr>
              <a:t>The  part of the Southern army met the 20</a:t>
            </a:r>
            <a:r>
              <a:rPr lang="en-US" sz="1800" baseline="30000" dirty="0" smtClean="0">
                <a:solidFill>
                  <a:schemeClr val="tx1">
                    <a:lumMod val="95000"/>
                  </a:schemeClr>
                </a:solidFill>
              </a:rPr>
              <a:t>th</a:t>
            </a:r>
            <a:r>
              <a:rPr lang="en-US" sz="1800" dirty="0" smtClean="0">
                <a:solidFill>
                  <a:schemeClr val="tx1">
                    <a:lumMod val="95000"/>
                  </a:schemeClr>
                </a:solidFill>
              </a:rPr>
              <a:t> Maine at Little Round Top on the 2</a:t>
            </a:r>
            <a:r>
              <a:rPr lang="en-US" sz="1800" baseline="30000" dirty="0" smtClean="0">
                <a:solidFill>
                  <a:schemeClr val="tx1">
                    <a:lumMod val="95000"/>
                  </a:schemeClr>
                </a:solidFill>
              </a:rPr>
              <a:t>nd</a:t>
            </a:r>
            <a:r>
              <a:rPr lang="en-US" sz="1800" dirty="0" smtClean="0">
                <a:solidFill>
                  <a:schemeClr val="tx1">
                    <a:lumMod val="95000"/>
                  </a:schemeClr>
                </a:solidFill>
              </a:rPr>
              <a:t> day. Colonel</a:t>
            </a:r>
          </a:p>
          <a:p>
            <a:pPr>
              <a:buNone/>
            </a:pPr>
            <a:r>
              <a:rPr lang="en-US" sz="1800" dirty="0" smtClean="0">
                <a:solidFill>
                  <a:schemeClr val="tx1">
                    <a:lumMod val="95000"/>
                  </a:schemeClr>
                </a:solidFill>
              </a:rPr>
              <a:t> Joshua Chamberlin organized a bayonet charge and drove the rebels back</a:t>
            </a:r>
          </a:p>
          <a:p>
            <a:pPr>
              <a:buNone/>
            </a:pPr>
            <a:r>
              <a:rPr lang="en-US" sz="1800" dirty="0" smtClean="0">
                <a:solidFill>
                  <a:schemeClr val="tx1">
                    <a:lumMod val="95000"/>
                  </a:schemeClr>
                </a:solidFill>
              </a:rPr>
              <a:t>On the last day of the battle Lee ordered 15000  men to charge the Federal lines known as  Picket’s charge</a:t>
            </a:r>
          </a:p>
          <a:p>
            <a:pPr>
              <a:buNone/>
            </a:pPr>
            <a:r>
              <a:rPr lang="en-US" sz="1800" dirty="0" smtClean="0">
                <a:solidFill>
                  <a:schemeClr val="tx1">
                    <a:lumMod val="95000"/>
                  </a:schemeClr>
                </a:solidFill>
              </a:rPr>
              <a:t>The attack was a  bloody failure and Lee and what was  left of his  army retreated </a:t>
            </a:r>
            <a:r>
              <a:rPr lang="en-US" sz="1800" dirty="0" smtClean="0">
                <a:solidFill>
                  <a:schemeClr val="bg1"/>
                </a:solidFill>
              </a:rPr>
              <a:t> </a:t>
            </a:r>
            <a:r>
              <a:rPr lang="en-US" sz="1800" dirty="0" smtClean="0"/>
              <a:t>back to Virginia</a:t>
            </a:r>
          </a:p>
          <a:p>
            <a:pPr>
              <a:buNone/>
            </a:pPr>
            <a:r>
              <a:rPr lang="en-US" sz="1800" dirty="0" smtClean="0"/>
              <a:t>That same day Vicksburg surrendered thus it was a double victory for the North and the turning point in the Civil War</a:t>
            </a:r>
            <a:endParaRPr lang="en-US" sz="24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the Wilderness</a:t>
            </a:r>
            <a:endParaRPr lang="en-US" dirty="0"/>
          </a:p>
        </p:txBody>
      </p:sp>
      <p:sp>
        <p:nvSpPr>
          <p:cNvPr id="3" name="Content Placeholder 2"/>
          <p:cNvSpPr>
            <a:spLocks noGrp="1"/>
          </p:cNvSpPr>
          <p:nvPr>
            <p:ph idx="1"/>
          </p:nvPr>
        </p:nvSpPr>
        <p:spPr/>
        <p:txBody>
          <a:bodyPr>
            <a:normAutofit/>
          </a:bodyPr>
          <a:lstStyle/>
          <a:p>
            <a:pPr>
              <a:buNone/>
            </a:pPr>
            <a:r>
              <a:rPr lang="en-US" sz="1800" dirty="0" smtClean="0"/>
              <a:t>Lasted  from May 5 to May 7 1864</a:t>
            </a:r>
          </a:p>
          <a:p>
            <a:pPr>
              <a:buNone/>
            </a:pPr>
            <a:r>
              <a:rPr lang="en-US" sz="1800" dirty="0" smtClean="0"/>
              <a:t>General Grant was the main Union general and General James Longstreet and General Hill for the Confederacy</a:t>
            </a:r>
          </a:p>
          <a:p>
            <a:pPr>
              <a:buNone/>
            </a:pPr>
            <a:r>
              <a:rPr lang="en-US" sz="1800" dirty="0" smtClean="0"/>
              <a:t>The fighting was intense as the battered and beaten Confederate forces tried to hold off the overwhelming Union Army</a:t>
            </a:r>
          </a:p>
          <a:p>
            <a:pPr>
              <a:buNone/>
            </a:pPr>
            <a:r>
              <a:rPr lang="en-US" sz="1800" dirty="0" smtClean="0"/>
              <a:t>The battle was a tactical draw with both sides but Grant did not retreat he showed the Confederate that no matter how bad the losses they would not stop fighting</a:t>
            </a:r>
          </a:p>
          <a:p>
            <a:pPr>
              <a:buNone/>
            </a:pPr>
            <a:endParaRPr lang="en-US" sz="1800" dirty="0" smtClean="0"/>
          </a:p>
          <a:p>
            <a:pPr>
              <a:buNone/>
            </a:pPr>
            <a:r>
              <a:rPr lang="en-US" sz="1800" dirty="0" smtClean="0"/>
              <a:t>                                                                           Left: Robert E Lee leads his army into battle</a:t>
            </a:r>
          </a:p>
          <a:p>
            <a:pPr>
              <a:buNone/>
            </a:pPr>
            <a:r>
              <a:rPr lang="en-US" sz="1800" dirty="0" smtClean="0"/>
              <a:t>                                                                                </a:t>
            </a:r>
          </a:p>
          <a:p>
            <a:pPr>
              <a:buNone/>
            </a:pPr>
            <a:r>
              <a:rPr lang="en-US" sz="1800" dirty="0" smtClean="0"/>
              <a:t>                                                                        </a:t>
            </a:r>
          </a:p>
          <a:p>
            <a:pPr>
              <a:buNone/>
            </a:pPr>
            <a:endParaRPr lang="en-US" sz="1800" dirty="0" smtClean="0"/>
          </a:p>
          <a:p>
            <a:pPr>
              <a:buNone/>
            </a:pPr>
            <a:endParaRPr lang="en-US" sz="1800" dirty="0" smtClean="0"/>
          </a:p>
          <a:p>
            <a:pPr>
              <a:buNone/>
            </a:pPr>
            <a:endParaRPr lang="en-US" sz="1800" dirty="0" smtClean="0"/>
          </a:p>
        </p:txBody>
      </p:sp>
      <p:pic>
        <p:nvPicPr>
          <p:cNvPr id="1027" name="Picture 3" descr="\\pvfile.pvasd.pennsvalley.org\users\Students\15cwallingford\My Documents\My Pictures\images.jpg"/>
          <p:cNvPicPr>
            <a:picLocks noChangeAspect="1" noChangeArrowheads="1"/>
          </p:cNvPicPr>
          <p:nvPr/>
        </p:nvPicPr>
        <p:blipFill>
          <a:blip r:embed="rId2" cstate="print"/>
          <a:srcRect/>
          <a:stretch>
            <a:fillRect/>
          </a:stretch>
        </p:blipFill>
        <p:spPr bwMode="auto">
          <a:xfrm>
            <a:off x="0" y="3771901"/>
            <a:ext cx="4343400" cy="30861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Appomattox Courthouse </a:t>
            </a:r>
            <a:endParaRPr lang="en-US" dirty="0"/>
          </a:p>
        </p:txBody>
      </p:sp>
      <p:sp>
        <p:nvSpPr>
          <p:cNvPr id="3" name="Content Placeholder 2"/>
          <p:cNvSpPr>
            <a:spLocks noGrp="1"/>
          </p:cNvSpPr>
          <p:nvPr>
            <p:ph idx="1"/>
          </p:nvPr>
        </p:nvSpPr>
        <p:spPr/>
        <p:txBody>
          <a:bodyPr>
            <a:normAutofit/>
          </a:bodyPr>
          <a:lstStyle/>
          <a:p>
            <a:r>
              <a:rPr lang="en-US" sz="1800" dirty="0" smtClean="0"/>
              <a:t>General Lee realized on April 9, 1865 that the war was lost. His army was outnumbered, outgunned and out of basic supplies. Lee surrendered at Appomattox Courthouse on April 9, 1865</a:t>
            </a:r>
            <a:endParaRPr lang="en-US" sz="1800" dirty="0"/>
          </a:p>
        </p:txBody>
      </p:sp>
      <p:pic>
        <p:nvPicPr>
          <p:cNvPr id="2050" name="Picture 2" descr="\\pvfile.pvasd.pennsvalley.org\users\Students\15cwallingford\My Documents\My Pictures\imagesCAYN8KAZ.jpg"/>
          <p:cNvPicPr>
            <a:picLocks noChangeAspect="1" noChangeArrowheads="1"/>
          </p:cNvPicPr>
          <p:nvPr/>
        </p:nvPicPr>
        <p:blipFill>
          <a:blip r:embed="rId2" cstate="print"/>
          <a:srcRect/>
          <a:stretch>
            <a:fillRect/>
          </a:stretch>
        </p:blipFill>
        <p:spPr bwMode="auto">
          <a:xfrm>
            <a:off x="1524000" y="3200400"/>
            <a:ext cx="4797685" cy="319264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Bibliographies</a:t>
            </a:r>
            <a:endParaRPr lang="en-US" dirty="0"/>
          </a:p>
        </p:txBody>
      </p:sp>
      <p:sp>
        <p:nvSpPr>
          <p:cNvPr id="3" name="Content Placeholder 2"/>
          <p:cNvSpPr>
            <a:spLocks noGrp="1"/>
          </p:cNvSpPr>
          <p:nvPr>
            <p:ph idx="1"/>
          </p:nvPr>
        </p:nvSpPr>
        <p:spPr/>
        <p:txBody>
          <a:bodyPr/>
          <a:lstStyle/>
          <a:p>
            <a:r>
              <a:rPr lang="en-US" sz="1600" dirty="0" smtClean="0"/>
              <a:t>Martin, Kelly. "Battle of Shiloh." </a:t>
            </a:r>
            <a:r>
              <a:rPr lang="en-US" sz="1600" i="1" dirty="0" smtClean="0"/>
              <a:t>American History From About</a:t>
            </a:r>
            <a:r>
              <a:rPr lang="en-US" sz="1600" dirty="0" smtClean="0"/>
              <a:t>. About.com. Web. 01 June 2011. &lt;http://americanhistory.about.com&gt;.</a:t>
            </a:r>
          </a:p>
          <a:p>
            <a:r>
              <a:rPr lang="en-US" sz="1600" dirty="0" smtClean="0"/>
              <a:t>‘’The Wilderness’’. CivilWar.com </a:t>
            </a:r>
            <a:r>
              <a:rPr lang="en-US" sz="1600" dirty="0" err="1" smtClean="0"/>
              <a:t>CivilWar.com</a:t>
            </a:r>
            <a:r>
              <a:rPr lang="en-US" sz="1600" dirty="0" smtClean="0"/>
              <a:t> Web. 07 June 2011 &lt;</a:t>
            </a:r>
            <a:r>
              <a:rPr lang="en-US" sz="1600" dirty="0" err="1" smtClean="0"/>
              <a:t>htp;civilwar.com</a:t>
            </a:r>
            <a:r>
              <a:rPr lang="en-US" sz="1600" dirty="0" smtClean="0"/>
              <a:t>&gt;.</a:t>
            </a:r>
          </a:p>
          <a:p>
            <a:endParaRPr lang="en-US" sz="1800" dirty="0"/>
          </a:p>
        </p:txBody>
      </p:sp>
      <p:sp>
        <p:nvSpPr>
          <p:cNvPr id="4" name="Rectangle 3"/>
          <p:cNvSpPr/>
          <p:nvPr/>
        </p:nvSpPr>
        <p:spPr>
          <a:xfrm>
            <a:off x="914400" y="2514600"/>
            <a:ext cx="7239000" cy="923330"/>
          </a:xfrm>
          <a:prstGeom prst="rect">
            <a:avLst/>
          </a:prstGeom>
        </p:spPr>
        <p:txBody>
          <a:bodyPr wrap="square">
            <a:spAutoFit/>
          </a:bodyPr>
          <a:lstStyle/>
          <a:p>
            <a:r>
              <a:rPr lang="en-US" dirty="0" smtClean="0"/>
              <a:t>"General Robert E Lee Surrenders to General </a:t>
            </a:r>
            <a:r>
              <a:rPr lang="en-US" dirty="0" err="1" smtClean="0"/>
              <a:t>Ulysess</a:t>
            </a:r>
            <a:r>
              <a:rPr lang="en-US" dirty="0" smtClean="0"/>
              <a:t> S Grant." </a:t>
            </a:r>
            <a:r>
              <a:rPr lang="en-US" i="1" dirty="0" smtClean="0"/>
              <a:t>American Civil War History Timelines Battle Map Pictures</a:t>
            </a:r>
            <a:r>
              <a:rPr lang="en-US" dirty="0" smtClean="0"/>
              <a:t>. Web. 09 June 2011. &lt;http://americancivilwar.com&gt;.</a:t>
            </a:r>
            <a:endParaRPr lang="en-US" dirty="0"/>
          </a:p>
        </p:txBody>
      </p:sp>
      <p:sp>
        <p:nvSpPr>
          <p:cNvPr id="5" name="Rectangle 4"/>
          <p:cNvSpPr/>
          <p:nvPr/>
        </p:nvSpPr>
        <p:spPr>
          <a:xfrm>
            <a:off x="838200" y="3505200"/>
            <a:ext cx="6400800" cy="923330"/>
          </a:xfrm>
          <a:prstGeom prst="rect">
            <a:avLst/>
          </a:prstGeom>
        </p:spPr>
        <p:txBody>
          <a:bodyPr wrap="square">
            <a:spAutoFit/>
          </a:bodyPr>
          <a:lstStyle/>
          <a:p>
            <a:r>
              <a:rPr lang="en-US" dirty="0" smtClean="0"/>
              <a:t>Mark. "Fort </a:t>
            </a:r>
            <a:r>
              <a:rPr lang="en-US" dirty="0" err="1" smtClean="0"/>
              <a:t>Sumpter</a:t>
            </a:r>
            <a:r>
              <a:rPr lang="en-US" dirty="0" smtClean="0"/>
              <a:t>: How the Civil War Began with a </a:t>
            </a:r>
            <a:r>
              <a:rPr lang="en-US" dirty="0" err="1" smtClean="0"/>
              <a:t>Loodless</a:t>
            </a:r>
            <a:r>
              <a:rPr lang="en-US" dirty="0" smtClean="0"/>
              <a:t> Battle." </a:t>
            </a:r>
            <a:r>
              <a:rPr lang="en-US" i="1" dirty="0" smtClean="0"/>
              <a:t>Natinalgeographics.com</a:t>
            </a:r>
            <a:r>
              <a:rPr lang="en-US" dirty="0" smtClean="0"/>
              <a:t>. Nationalgeographics.com. Web. 09 June 2011. &lt;http://nationalgeographics.com&gt;.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TotalTime>
  <Words>605</Words>
  <Application>Microsoft Office PowerPoint</Application>
  <PresentationFormat>On-screen Show (4:3)</PresentationFormat>
  <Paragraphs>52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American Civil War</vt:lpstr>
      <vt:lpstr>Battle of Fort Sumter </vt:lpstr>
      <vt:lpstr>Irvin McDowell and First Manassas</vt:lpstr>
      <vt:lpstr>Battle of Shiloh</vt:lpstr>
      <vt:lpstr>Gettysburg</vt:lpstr>
      <vt:lpstr>Battle of the Wilderness</vt:lpstr>
      <vt:lpstr>Appomattox Courthouse </vt:lpstr>
      <vt:lpstr>Bibliographies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War Summary</dc:title>
  <dc:creator>PVI Student</dc:creator>
  <cp:lastModifiedBy>PV</cp:lastModifiedBy>
  <cp:revision>28</cp:revision>
  <dcterms:created xsi:type="dcterms:W3CDTF">2011-05-31T13:36:34Z</dcterms:created>
  <dcterms:modified xsi:type="dcterms:W3CDTF">2011-06-09T19:11:00Z</dcterms:modified>
</cp:coreProperties>
</file>